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5122525" cy="21386800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3" d="100"/>
          <a:sy n="53" d="100"/>
        </p:scale>
        <p:origin x="-648" y="107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1pPr>
          </a:lstStyle>
          <a:p>
            <a:endParaRPr lang="es-E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1pPr>
          </a:lstStyle>
          <a:p>
            <a:endParaRPr lang="es-E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1pPr>
          </a:lstStyle>
          <a:p>
            <a:endParaRPr lang="es-E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1pPr>
          </a:lstStyle>
          <a:p>
            <a:fld id="{72E7F8FA-2B11-40AA-A5BA-CD9617AD505C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79B49B-5467-41E4-BDF4-1BC6BFCDF0E6}" type="slidenum">
              <a:rPr lang="es-ES"/>
              <a:pPr/>
              <a:t>1</a:t>
            </a:fld>
            <a:endParaRPr lang="es-ES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362200" y="812800"/>
            <a:ext cx="283368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33475" y="6643688"/>
            <a:ext cx="12855575" cy="45847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8538" y="12118975"/>
            <a:ext cx="10585450" cy="54657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0961688" y="852488"/>
            <a:ext cx="3402012" cy="165528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55650" y="852488"/>
            <a:ext cx="10053638" cy="165528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3800" y="13742988"/>
            <a:ext cx="12855575" cy="4248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93800" y="9064625"/>
            <a:ext cx="12855575" cy="46783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55650" y="5003800"/>
            <a:ext cx="6727825" cy="1240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635875" y="5003800"/>
            <a:ext cx="6727825" cy="1240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650" y="857250"/>
            <a:ext cx="13611225" cy="3563938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55650" y="4787900"/>
            <a:ext cx="6681788" cy="1993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55650" y="6781800"/>
            <a:ext cx="6681788" cy="12322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7681913" y="4787900"/>
            <a:ext cx="6684962" cy="1993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7681913" y="6781800"/>
            <a:ext cx="6684962" cy="12322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650" y="850900"/>
            <a:ext cx="4975225" cy="36242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911850" y="850900"/>
            <a:ext cx="8455025" cy="18253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55650" y="4475163"/>
            <a:ext cx="4975225" cy="146288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63863" y="14970125"/>
            <a:ext cx="9074150" cy="1768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63863" y="1911350"/>
            <a:ext cx="9074150" cy="128317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963863" y="16738600"/>
            <a:ext cx="9074150" cy="2509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852488"/>
            <a:ext cx="13608050" cy="35702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Pulse para editar el formato del texto de título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5003800"/>
            <a:ext cx="13608050" cy="12401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Pulse para editar el formato de esquema del texto</a:t>
            </a:r>
          </a:p>
          <a:p>
            <a:pPr lvl="1"/>
            <a:r>
              <a:rPr lang="en-GB"/>
              <a:t>Segundo nivel del esquema</a:t>
            </a:r>
          </a:p>
          <a:p>
            <a:pPr lvl="2"/>
            <a:r>
              <a:rPr lang="en-GB"/>
              <a:t>Tercer nivel del esquema</a:t>
            </a:r>
          </a:p>
          <a:p>
            <a:pPr lvl="3"/>
            <a:r>
              <a:rPr lang="en-GB"/>
              <a:t>Cuarto nivel del esquema</a:t>
            </a:r>
          </a:p>
          <a:p>
            <a:pPr lvl="4"/>
            <a:r>
              <a:rPr lang="en-GB"/>
              <a:t>Quinto nivel del esquema</a:t>
            </a:r>
          </a:p>
          <a:p>
            <a:pPr lvl="4"/>
            <a:r>
              <a:rPr lang="en-GB"/>
              <a:t>Sexto nivel del esquema</a:t>
            </a:r>
          </a:p>
          <a:p>
            <a:pPr lvl="4"/>
            <a:r>
              <a:rPr lang="en-GB"/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-4751388" y="0"/>
            <a:ext cx="4319588" cy="23749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208800" tIns="104400" rIns="208800" bIns="104400" anchor="ctr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</a:pPr>
            <a:r>
              <a:rPr lang="es-ES" sz="10000">
                <a:solidFill>
                  <a:srgbClr val="000000"/>
                </a:solidFill>
                <a:latin typeface="Calibri" charset="0"/>
                <a:cs typeface="DejaVu Sans" charset="0"/>
              </a:rPr>
              <a:t>A2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03238" y="1152525"/>
            <a:ext cx="7199312" cy="20383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</a:pPr>
            <a:r>
              <a:rPr lang="es-ES" sz="4800" b="1">
                <a:solidFill>
                  <a:srgbClr val="000000"/>
                </a:solidFill>
                <a:latin typeface="Berlin Sans FB" charset="0"/>
                <a:cs typeface="DejaVu Sans" charset="0"/>
              </a:rPr>
              <a:t> 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917528" y="406328"/>
            <a:ext cx="5072098" cy="164307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</a:pPr>
            <a:r>
              <a:rPr lang="es-ES" sz="3200" b="1" dirty="0">
                <a:latin typeface="Arial Black" pitchFamily="34" charset="0"/>
                <a:cs typeface="DejaVu Sans" charset="0"/>
              </a:rPr>
              <a:t>Título de la </a:t>
            </a:r>
            <a:r>
              <a:rPr lang="es-ES" sz="5400" b="1" dirty="0">
                <a:latin typeface="Arial Black" pitchFamily="34" charset="0"/>
                <a:cs typeface="DejaVu Sans" charset="0"/>
              </a:rPr>
              <a:t>PROPUESTA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76263" y="4464050"/>
            <a:ext cx="1654175" cy="758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</a:tabLst>
            </a:pPr>
            <a:r>
              <a:rPr lang="es-ES" sz="4400" b="1" dirty="0">
                <a:latin typeface="Arial Black" pitchFamily="34" charset="0"/>
                <a:cs typeface="DejaVu Sans" charset="0"/>
              </a:rPr>
              <a:t>EJE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079500" y="7781925"/>
            <a:ext cx="12825413" cy="71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</a:tabLst>
            </a:pPr>
            <a:r>
              <a:rPr lang="es-ES" sz="2800" dirty="0">
                <a:latin typeface="Calibri" charset="0"/>
                <a:cs typeface="DejaVu Sans" charset="0"/>
              </a:rPr>
              <a:t>EN QUÉ CONSISTE LA PROPUESTA:  </a:t>
            </a: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346024" y="406328"/>
            <a:ext cx="14485989" cy="19929547"/>
          </a:xfrm>
          <a:custGeom>
            <a:avLst/>
            <a:gdLst>
              <a:gd name="G0" fmla="+- 0 0 16667"/>
              <a:gd name="G1" fmla="+- 50000 0 16667"/>
              <a:gd name="G2" fmla="?: G1 16667 50000"/>
              <a:gd name="G3" fmla="?: G0 0 G1"/>
              <a:gd name="G4" fmla="+- 0 0 0"/>
              <a:gd name="G5" fmla="+- 50000 0 0"/>
              <a:gd name="G6" fmla="?: G5 0 50000"/>
              <a:gd name="G7" fmla="?: G4 0 G5"/>
              <a:gd name="G8" fmla="min 40201 55327"/>
              <a:gd name="G9" fmla="*/ G8 G3 1"/>
              <a:gd name="G10" fmla="*/ G9 1 34464"/>
              <a:gd name="G11" fmla="+- 40201 0 G10"/>
              <a:gd name="G12" fmla="*/ G8 G7 1"/>
              <a:gd name="G13" fmla="*/ G12 1 34464"/>
              <a:gd name="G14" fmla="+- 40201 0 G13"/>
              <a:gd name="G15" fmla="+- 55327 0 G13"/>
              <a:gd name="G16" fmla="+- G10 0 G13"/>
              <a:gd name="G17" fmla="*/ G10 29289 1"/>
              <a:gd name="G18" fmla="*/ G17 1 34464"/>
              <a:gd name="G19" fmla="*/ G13 29289 1"/>
              <a:gd name="G20" fmla="*/ G19 1 34464"/>
              <a:gd name="G21" fmla="?: G16 G18 G20"/>
              <a:gd name="G22" fmla="+- 40201 0 G21"/>
              <a:gd name="G23" fmla="+- 55327 0 G20"/>
              <a:gd name="G24" fmla="+- 55327 0 0"/>
              <a:gd name="G25" fmla="+- 40201 0 0"/>
              <a:gd name="G26" fmla="*/ 55327 1 2"/>
              <a:gd name="G27" fmla="*/ 40201 1 2"/>
              <a:gd name="G28" fmla="+- 270 0 0"/>
              <a:gd name="G29" fmla="+- 90 0 0"/>
              <a:gd name="G30" fmla="+- 0 0 0"/>
              <a:gd name="G31" fmla="+- 90 0 0"/>
              <a:gd name="G32" fmla="+- 90 0 0"/>
              <a:gd name="G33" fmla="+- 90 0 0"/>
              <a:gd name="G34" fmla="+- 180 0 0"/>
              <a:gd name="G35" fmla="+- 9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38882" y="0"/>
                </a:moveTo>
                <a:lnTo>
                  <a:pt x="1319" y="0"/>
                </a:lnTo>
                <a:lnTo>
                  <a:pt x="38882" y="38882"/>
                </a:lnTo>
                <a:lnTo>
                  <a:pt x="270" y="90"/>
                </a:lnTo>
                <a:lnTo>
                  <a:pt x="40201" y="-2996"/>
                </a:lnTo>
                <a:lnTo>
                  <a:pt x="58323" y="58323"/>
                </a:lnTo>
                <a:lnTo>
                  <a:pt x="0" y="90"/>
                </a:lnTo>
                <a:lnTo>
                  <a:pt x="58323" y="55327"/>
                </a:lnTo>
                <a:lnTo>
                  <a:pt x="58323" y="58323"/>
                </a:lnTo>
                <a:close/>
              </a:path>
            </a:pathLst>
          </a:custGeom>
          <a:noFill/>
          <a:ln w="7632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936625" y="7488238"/>
            <a:ext cx="13292138" cy="4030662"/>
          </a:xfrm>
          <a:prstGeom prst="rect">
            <a:avLst/>
          </a:prstGeom>
          <a:noFill/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2160588" y="9537700"/>
            <a:ext cx="10871200" cy="758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</a:pPr>
            <a:r>
              <a:rPr lang="es-ES" sz="4400">
                <a:solidFill>
                  <a:srgbClr val="000000"/>
                </a:solidFill>
                <a:latin typeface="Calibri" charset="0"/>
                <a:cs typeface="DejaVu Sans" charset="0"/>
              </a:rPr>
              <a:t> 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892175" y="12312650"/>
            <a:ext cx="13436600" cy="3792538"/>
          </a:xfrm>
          <a:prstGeom prst="rect">
            <a:avLst/>
          </a:prstGeom>
          <a:noFill/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866775" y="12390438"/>
            <a:ext cx="11661775" cy="71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</a:tabLst>
            </a:pPr>
            <a:r>
              <a:rPr lang="es-ES" sz="4100" dirty="0">
                <a:latin typeface="Calibri" charset="0"/>
                <a:cs typeface="DejaVu Sans" charset="0"/>
              </a:rPr>
              <a:t> </a:t>
            </a:r>
            <a:r>
              <a:rPr lang="es-ES" sz="2800" dirty="0">
                <a:latin typeface="Calibri" charset="0"/>
                <a:cs typeface="DejaVu Sans" charset="0"/>
              </a:rPr>
              <a:t>EN QUÉ ACCIÓN SE CONCRETA: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936625" y="16703675"/>
            <a:ext cx="13436600" cy="3632200"/>
          </a:xfrm>
          <a:prstGeom prst="rect">
            <a:avLst/>
          </a:prstGeom>
          <a:noFill/>
          <a:ln w="255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765968" y="16581346"/>
            <a:ext cx="13777913" cy="64122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</a:pPr>
            <a:r>
              <a:rPr lang="es-ES" sz="4100" dirty="0">
                <a:latin typeface="Calibri" charset="0"/>
                <a:cs typeface="DejaVu Sans" charset="0"/>
              </a:rPr>
              <a:t> </a:t>
            </a:r>
            <a:r>
              <a:rPr lang="es-ES" sz="2800" dirty="0">
                <a:latin typeface="Calibri" charset="0"/>
                <a:cs typeface="DejaVu Sans" charset="0"/>
              </a:rPr>
              <a:t> </a:t>
            </a:r>
            <a:r>
              <a:rPr lang="es-ES" sz="2800" dirty="0" smtClean="0">
                <a:latin typeface="Calibri" charset="0"/>
                <a:cs typeface="DejaVu Sans" charset="0"/>
              </a:rPr>
              <a:t>MARCA LOS CRITERIOS QUE CUMPLA LA PROPUESTA: </a:t>
            </a:r>
            <a:endParaRPr lang="es-ES" sz="2800" dirty="0">
              <a:latin typeface="Calibri" charset="0"/>
              <a:cs typeface="DejaVu Sans" charset="0"/>
            </a:endParaRPr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1008063" y="2663825"/>
            <a:ext cx="7559675" cy="1588"/>
          </a:xfrm>
          <a:prstGeom prst="line">
            <a:avLst/>
          </a:prstGeom>
          <a:noFill/>
          <a:ln w="9525" cap="flat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1008063" y="3743325"/>
            <a:ext cx="7559675" cy="1588"/>
          </a:xfrm>
          <a:prstGeom prst="line">
            <a:avLst/>
          </a:prstGeom>
          <a:noFill/>
          <a:ln w="9525" cap="flat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8731297" y="3692476"/>
            <a:ext cx="5616575" cy="314327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50588" rIns="90000" bIns="45000"/>
          <a:lstStyle/>
          <a:p>
            <a:pPr>
              <a:lnSpc>
                <a:spcPct val="98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</a:pPr>
            <a:r>
              <a:rPr lang="es-ES" sz="2200" b="1" dirty="0">
                <a:latin typeface="Calibri" charset="0"/>
                <a:ea typeface="Noto Sans CJK SC Regular" charset="0"/>
                <a:cs typeface="Noto Sans CJK SC Regular" charset="0"/>
              </a:rPr>
              <a:t>Quien realiza la propuesta</a:t>
            </a:r>
          </a:p>
          <a:p>
            <a:pPr>
              <a:lnSpc>
                <a:spcPct val="98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</a:pPr>
            <a:endParaRPr lang="es-ES" sz="2200" b="1" dirty="0">
              <a:latin typeface="Calibri" charset="0"/>
              <a:ea typeface="Noto Sans CJK SC Regular" charset="0"/>
              <a:cs typeface="Noto Sans CJK SC Regular" charset="0"/>
            </a:endParaRPr>
          </a:p>
          <a:p>
            <a:pPr>
              <a:lnSpc>
                <a:spcPct val="98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</a:pPr>
            <a:r>
              <a:rPr lang="es-ES" sz="2200" b="1" dirty="0">
                <a:latin typeface="Calibri" charset="0"/>
                <a:ea typeface="Noto Sans CJK SC Regular" charset="0"/>
                <a:cs typeface="Noto Sans CJK SC Regular" charset="0"/>
              </a:rPr>
              <a:t>MESA DE  _____________________________</a:t>
            </a:r>
          </a:p>
          <a:p>
            <a:pPr>
              <a:lnSpc>
                <a:spcPct val="98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</a:pPr>
            <a:endParaRPr lang="es-ES" sz="2200" b="1" dirty="0">
              <a:latin typeface="Calibri" charset="0"/>
              <a:ea typeface="Noto Sans CJK SC Regular" charset="0"/>
              <a:cs typeface="Noto Sans CJK SC Regular" charset="0"/>
            </a:endParaRPr>
          </a:p>
          <a:p>
            <a:pPr>
              <a:lnSpc>
                <a:spcPct val="98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</a:pPr>
            <a:r>
              <a:rPr lang="es-ES" sz="2200" b="1" dirty="0">
                <a:latin typeface="Calibri" charset="0"/>
                <a:ea typeface="Noto Sans CJK SC Regular" charset="0"/>
                <a:cs typeface="Noto Sans CJK SC Regular" charset="0"/>
              </a:rPr>
              <a:t>OTROS  _______________________________</a:t>
            </a:r>
          </a:p>
          <a:p>
            <a:pPr>
              <a:lnSpc>
                <a:spcPct val="98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</a:pPr>
            <a:endParaRPr lang="es-ES" sz="2200" b="1" dirty="0">
              <a:latin typeface="Calibri" charset="0"/>
              <a:ea typeface="Noto Sans CJK SC Regular" charset="0"/>
              <a:cs typeface="Noto Sans CJK SC Regular" charset="0"/>
            </a:endParaRPr>
          </a:p>
          <a:p>
            <a:pPr>
              <a:lnSpc>
                <a:spcPct val="98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</a:pPr>
            <a:r>
              <a:rPr lang="es-ES" sz="2200" b="1" dirty="0">
                <a:latin typeface="Calibri" charset="0"/>
                <a:ea typeface="Noto Sans CJK SC Regular" charset="0"/>
                <a:cs typeface="Noto Sans CJK SC Regular" charset="0"/>
              </a:rPr>
              <a:t>TELÉFONO ____________</a:t>
            </a:r>
          </a:p>
          <a:p>
            <a:pPr>
              <a:lnSpc>
                <a:spcPct val="98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</a:pPr>
            <a:endParaRPr lang="es-ES" sz="2200" b="1" dirty="0">
              <a:latin typeface="Calibri" charset="0"/>
              <a:ea typeface="Noto Sans CJK SC Regular" charset="0"/>
              <a:cs typeface="Noto Sans CJK SC Regular" charset="0"/>
            </a:endParaRPr>
          </a:p>
          <a:p>
            <a:pPr>
              <a:lnSpc>
                <a:spcPct val="98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</a:pPr>
            <a:r>
              <a:rPr lang="es-ES" sz="2200" b="1" dirty="0">
                <a:latin typeface="Calibri" charset="0"/>
                <a:ea typeface="Noto Sans CJK SC Regular" charset="0"/>
                <a:cs typeface="Noto Sans CJK SC Regular" charset="0"/>
              </a:rPr>
              <a:t>EMAIL ________________________________ </a:t>
            </a:r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8704270" y="3692476"/>
            <a:ext cx="5759450" cy="3143272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53" name="52 CuadroTexto"/>
          <p:cNvSpPr txBox="1"/>
          <p:nvPr/>
        </p:nvSpPr>
        <p:spPr>
          <a:xfrm>
            <a:off x="2917792" y="4692608"/>
            <a:ext cx="5572164" cy="1380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MEJORAR  LA  PARTICIPACIÓN</a:t>
            </a:r>
          </a:p>
          <a:p>
            <a:endParaRPr lang="es-ES" b="1" dirty="0"/>
          </a:p>
          <a:p>
            <a:r>
              <a:rPr lang="es-ES" b="1" dirty="0"/>
              <a:t>AVANZAR HACIA UNA CIUDAD INCLUSIVA</a:t>
            </a:r>
          </a:p>
          <a:p>
            <a:endParaRPr lang="es-ES" b="1" dirty="0"/>
          </a:p>
          <a:p>
            <a:r>
              <a:rPr lang="es-ES" b="1" dirty="0"/>
              <a:t>AVANZAR HACIA UNOS BARRIOS SOSTENIBLES</a:t>
            </a:r>
          </a:p>
        </p:txBody>
      </p:sp>
      <p:sp>
        <p:nvSpPr>
          <p:cNvPr id="54" name="53 Rectángulo"/>
          <p:cNvSpPr/>
          <p:nvPr/>
        </p:nvSpPr>
        <p:spPr bwMode="auto">
          <a:xfrm>
            <a:off x="2489164" y="4692608"/>
            <a:ext cx="285752" cy="28575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5" name="54 Rectángulo"/>
          <p:cNvSpPr/>
          <p:nvPr/>
        </p:nvSpPr>
        <p:spPr bwMode="auto">
          <a:xfrm>
            <a:off x="2489164" y="5192674"/>
            <a:ext cx="285752" cy="28575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6" name="55 Rectángulo"/>
          <p:cNvSpPr/>
          <p:nvPr/>
        </p:nvSpPr>
        <p:spPr bwMode="auto">
          <a:xfrm>
            <a:off x="2489164" y="5692740"/>
            <a:ext cx="285752" cy="28575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pic>
        <p:nvPicPr>
          <p:cNvPr id="58" name="57 Imagen" descr="Foto Perfil Twitter-01 (4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4534" y="0"/>
            <a:ext cx="3509390" cy="3509390"/>
          </a:xfrm>
          <a:prstGeom prst="rect">
            <a:avLst/>
          </a:prstGeom>
        </p:spPr>
      </p:pic>
      <p:pic>
        <p:nvPicPr>
          <p:cNvPr id="59" name="58 Imagen" descr="Portada_FB_-02 (4).png"/>
          <p:cNvPicPr>
            <a:picLocks noChangeAspect="1"/>
          </p:cNvPicPr>
          <p:nvPr/>
        </p:nvPicPr>
        <p:blipFill>
          <a:blip r:embed="rId4"/>
          <a:srcRect t="80854"/>
          <a:stretch>
            <a:fillRect/>
          </a:stretch>
        </p:blipFill>
        <p:spPr>
          <a:xfrm>
            <a:off x="0" y="20337530"/>
            <a:ext cx="15122525" cy="110823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25B585ED-AE3A-42C6-9139-C419B6BF3A7A}"/>
              </a:ext>
            </a:extLst>
          </p:cNvPr>
          <p:cNvSpPr txBox="1"/>
          <p:nvPr/>
        </p:nvSpPr>
        <p:spPr>
          <a:xfrm>
            <a:off x="1008063" y="17244105"/>
            <a:ext cx="12825413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s-ES" u="sng" dirty="0"/>
              <a:t>Reequilibrio territorial y social relacionado con</a:t>
            </a:r>
            <a:r>
              <a:rPr lang="es-ES" dirty="0"/>
              <a:t>: 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s-ES" sz="1600" dirty="0"/>
              <a:t>Intervención social, cultural o educativa                                Vivienda                              Empleo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s-ES" sz="1600" dirty="0"/>
              <a:t>Mejora urbana del espacio público, movilidad, accesibilidad                              Dotaciones y equipamientos públicos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xmlns="" id="{6D3F3C28-8483-481A-8866-752A77B5F453}"/>
              </a:ext>
            </a:extLst>
          </p:cNvPr>
          <p:cNvSpPr txBox="1"/>
          <p:nvPr/>
        </p:nvSpPr>
        <p:spPr>
          <a:xfrm>
            <a:off x="992162" y="18252139"/>
            <a:ext cx="12825413" cy="1714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s-ES" u="sng" dirty="0"/>
              <a:t>Enfoque de género</a:t>
            </a:r>
            <a:r>
              <a:rPr lang="es-ES" dirty="0"/>
              <a:t>: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s-ES" sz="1600" dirty="0"/>
              <a:t>Contribuye a modificar roles y estereotipos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s-ES" sz="1600" dirty="0"/>
              <a:t>Proporciona o mejora el acceso a recursos materiales e inmateriales (seguridad en el espacio público, alumbrado público, movilidad, accesibilidad, zonas verdes y parques…)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s-ES" sz="1600"/>
              <a:t>Facilita </a:t>
            </a:r>
            <a:r>
              <a:rPr lang="es-ES" sz="1600" dirty="0"/>
              <a:t>la presencia y participación de las mujeres en espacios de poder y toma de decisiones</a:t>
            </a:r>
          </a:p>
          <a:p>
            <a:endParaRPr lang="es-ES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xmlns="" id="{5A6F49E4-821A-48DD-8D41-88BC777DBE54}"/>
              </a:ext>
            </a:extLst>
          </p:cNvPr>
          <p:cNvSpPr txBox="1"/>
          <p:nvPr/>
        </p:nvSpPr>
        <p:spPr>
          <a:xfrm>
            <a:off x="952975" y="19880028"/>
            <a:ext cx="699068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u="sng" dirty="0"/>
              <a:t>Impacto poblacional relacionado con colectivos desfavorecidos    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xmlns="" id="{D108C1F5-80C6-4E45-8BFE-3FDF7971EE7A}"/>
              </a:ext>
            </a:extLst>
          </p:cNvPr>
          <p:cNvSpPr txBox="1"/>
          <p:nvPr/>
        </p:nvSpPr>
        <p:spPr>
          <a:xfrm>
            <a:off x="10121357" y="19886563"/>
            <a:ext cx="4307405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u="sng" dirty="0"/>
              <a:t>Impacto medioambiental</a:t>
            </a:r>
          </a:p>
        </p:txBody>
      </p:sp>
      <p:sp>
        <p:nvSpPr>
          <p:cNvPr id="3" name="Botón de acción: en blanco 2">
            <a:hlinkClick r:id="" action="ppaction://noaction" highlightClick="1"/>
            <a:extLst>
              <a:ext uri="{FF2B5EF4-FFF2-40B4-BE49-F238E27FC236}">
                <a16:creationId xmlns:a16="http://schemas.microsoft.com/office/drawing/2014/main" xmlns="" id="{FE656E72-2EB5-4AD0-BA69-B47238841E86}"/>
              </a:ext>
            </a:extLst>
          </p:cNvPr>
          <p:cNvSpPr/>
          <p:nvPr/>
        </p:nvSpPr>
        <p:spPr bwMode="auto">
          <a:xfrm>
            <a:off x="12911236" y="19966582"/>
            <a:ext cx="241104" cy="220107"/>
          </a:xfrm>
          <a:prstGeom prst="actionButtonBlank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9" name="Botón de acción: en blanco 28">
            <a:hlinkClick r:id="" action="ppaction://noaction" highlightClick="1"/>
            <a:extLst>
              <a:ext uri="{FF2B5EF4-FFF2-40B4-BE49-F238E27FC236}">
                <a16:creationId xmlns:a16="http://schemas.microsoft.com/office/drawing/2014/main" xmlns="" id="{211E1363-EA24-46AC-9F4F-C4A03D708010}"/>
              </a:ext>
            </a:extLst>
          </p:cNvPr>
          <p:cNvSpPr/>
          <p:nvPr/>
        </p:nvSpPr>
        <p:spPr bwMode="auto">
          <a:xfrm>
            <a:off x="7654924" y="19966583"/>
            <a:ext cx="241104" cy="220107"/>
          </a:xfrm>
          <a:prstGeom prst="actionButtonBlank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0" name="Botón de acción: en blanco 29">
            <a:hlinkClick r:id="" action="ppaction://noaction" highlightClick="1"/>
            <a:extLst>
              <a:ext uri="{FF2B5EF4-FFF2-40B4-BE49-F238E27FC236}">
                <a16:creationId xmlns:a16="http://schemas.microsoft.com/office/drawing/2014/main" xmlns="" id="{C499E962-A8B4-4F44-9DF0-5CB2BA8BEC94}"/>
              </a:ext>
            </a:extLst>
          </p:cNvPr>
          <p:cNvSpPr/>
          <p:nvPr/>
        </p:nvSpPr>
        <p:spPr bwMode="auto">
          <a:xfrm>
            <a:off x="4814318" y="17615445"/>
            <a:ext cx="241104" cy="220107"/>
          </a:xfrm>
          <a:prstGeom prst="actionButtonBlank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1" name="Botón de acción: en blanco 30">
            <a:hlinkClick r:id="" action="ppaction://noaction" highlightClick="1"/>
            <a:extLst>
              <a:ext uri="{FF2B5EF4-FFF2-40B4-BE49-F238E27FC236}">
                <a16:creationId xmlns:a16="http://schemas.microsoft.com/office/drawing/2014/main" xmlns="" id="{6AF1F14C-5970-4422-B94A-402B47B858D1}"/>
              </a:ext>
            </a:extLst>
          </p:cNvPr>
          <p:cNvSpPr/>
          <p:nvPr/>
        </p:nvSpPr>
        <p:spPr bwMode="auto">
          <a:xfrm>
            <a:off x="7384452" y="17588679"/>
            <a:ext cx="241104" cy="220107"/>
          </a:xfrm>
          <a:prstGeom prst="actionButtonBlank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2" name="Botón de acción: en blanco 31">
            <a:hlinkClick r:id="" action="ppaction://noaction" highlightClick="1"/>
            <a:extLst>
              <a:ext uri="{FF2B5EF4-FFF2-40B4-BE49-F238E27FC236}">
                <a16:creationId xmlns:a16="http://schemas.microsoft.com/office/drawing/2014/main" xmlns="" id="{B23685BB-A9BA-44F8-9647-73E749816D0D}"/>
              </a:ext>
            </a:extLst>
          </p:cNvPr>
          <p:cNvSpPr/>
          <p:nvPr/>
        </p:nvSpPr>
        <p:spPr bwMode="auto">
          <a:xfrm>
            <a:off x="9863903" y="17551784"/>
            <a:ext cx="241104" cy="220107"/>
          </a:xfrm>
          <a:prstGeom prst="actionButtonBlank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3" name="Botón de acción: en blanco 32">
            <a:hlinkClick r:id="" action="ppaction://noaction" highlightClick="1"/>
            <a:extLst>
              <a:ext uri="{FF2B5EF4-FFF2-40B4-BE49-F238E27FC236}">
                <a16:creationId xmlns:a16="http://schemas.microsoft.com/office/drawing/2014/main" xmlns="" id="{D7240D66-D4CE-42FD-BB2F-DEAFCF150F1A}"/>
              </a:ext>
            </a:extLst>
          </p:cNvPr>
          <p:cNvSpPr/>
          <p:nvPr/>
        </p:nvSpPr>
        <p:spPr bwMode="auto">
          <a:xfrm>
            <a:off x="11737726" y="17871351"/>
            <a:ext cx="241104" cy="220107"/>
          </a:xfrm>
          <a:prstGeom prst="actionButtonBlank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4" name="Botón de acción: en blanco 33">
            <a:hlinkClick r:id="" action="ppaction://noaction" highlightClick="1"/>
            <a:extLst>
              <a:ext uri="{FF2B5EF4-FFF2-40B4-BE49-F238E27FC236}">
                <a16:creationId xmlns:a16="http://schemas.microsoft.com/office/drawing/2014/main" xmlns="" id="{0023DDD0-ADC8-4602-848D-91BE2B4101DC}"/>
              </a:ext>
            </a:extLst>
          </p:cNvPr>
          <p:cNvSpPr/>
          <p:nvPr/>
        </p:nvSpPr>
        <p:spPr bwMode="auto">
          <a:xfrm>
            <a:off x="6577110" y="17876068"/>
            <a:ext cx="241104" cy="220107"/>
          </a:xfrm>
          <a:prstGeom prst="actionButtonBlank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5" name="Botón de acción: en blanco 34">
            <a:hlinkClick r:id="" action="ppaction://noaction" highlightClick="1"/>
            <a:extLst>
              <a:ext uri="{FF2B5EF4-FFF2-40B4-BE49-F238E27FC236}">
                <a16:creationId xmlns:a16="http://schemas.microsoft.com/office/drawing/2014/main" xmlns="" id="{612D7948-DA8F-49B6-A063-EC898DEF12D0}"/>
              </a:ext>
            </a:extLst>
          </p:cNvPr>
          <p:cNvSpPr/>
          <p:nvPr/>
        </p:nvSpPr>
        <p:spPr bwMode="auto">
          <a:xfrm>
            <a:off x="5113394" y="18608675"/>
            <a:ext cx="241104" cy="220107"/>
          </a:xfrm>
          <a:prstGeom prst="actionButtonBlank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6" name="Botón de acción: en blanco 35">
            <a:hlinkClick r:id="" action="ppaction://noaction" highlightClick="1"/>
            <a:extLst>
              <a:ext uri="{FF2B5EF4-FFF2-40B4-BE49-F238E27FC236}">
                <a16:creationId xmlns:a16="http://schemas.microsoft.com/office/drawing/2014/main" xmlns="" id="{D2CC2AC3-2DD9-48A0-B044-8B299A6E7B3C}"/>
              </a:ext>
            </a:extLst>
          </p:cNvPr>
          <p:cNvSpPr/>
          <p:nvPr/>
        </p:nvSpPr>
        <p:spPr bwMode="auto">
          <a:xfrm>
            <a:off x="4872290" y="19123939"/>
            <a:ext cx="241104" cy="220107"/>
          </a:xfrm>
          <a:prstGeom prst="actionButtonBlank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7" name="Botón de acción: en blanco 36">
            <a:hlinkClick r:id="" action="ppaction://noaction" highlightClick="1"/>
            <a:extLst>
              <a:ext uri="{FF2B5EF4-FFF2-40B4-BE49-F238E27FC236}">
                <a16:creationId xmlns:a16="http://schemas.microsoft.com/office/drawing/2014/main" xmlns="" id="{80FE2803-2E99-4046-849B-4D5DE9796A39}"/>
              </a:ext>
            </a:extLst>
          </p:cNvPr>
          <p:cNvSpPr/>
          <p:nvPr/>
        </p:nvSpPr>
        <p:spPr bwMode="auto">
          <a:xfrm>
            <a:off x="9863903" y="19361614"/>
            <a:ext cx="241104" cy="220107"/>
          </a:xfrm>
          <a:prstGeom prst="actionButtonBlank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Noto Sans CJK SC Regular"/>
        <a:cs typeface="Noto Sans CJK SC Regular"/>
      </a:majorFont>
      <a:minorFont>
        <a:latin typeface="Arial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</TotalTime>
  <Words>148</Words>
  <Application>Microsoft Office PowerPoint</Application>
  <PresentationFormat>Personalizado</PresentationFormat>
  <Paragraphs>32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LENOVO</cp:lastModifiedBy>
  <cp:revision>39</cp:revision>
  <cp:lastPrinted>1601-01-01T00:00:00Z</cp:lastPrinted>
  <dcterms:created xsi:type="dcterms:W3CDTF">2017-01-25T18:51:39Z</dcterms:created>
  <dcterms:modified xsi:type="dcterms:W3CDTF">2018-04-24T11:40:13Z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Personalizado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</vt:i4>
  </property>
</Properties>
</file>